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5E2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9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14A63-BB11-427A-86B9-D55B2A06E174}" type="datetimeFigureOut">
              <a:rPr lang="en-US"/>
              <a:pPr>
                <a:defRPr/>
              </a:pPr>
              <a:t>8/28/2011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71E29-EE8C-4C10-9C69-80DF44889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06B55-C0D7-46E3-A115-AB733721F496}" type="datetimeFigureOut">
              <a:rPr lang="en-US"/>
              <a:pPr>
                <a:defRPr/>
              </a:pPr>
              <a:t>8/28/2011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ABFB0-9F32-4842-BF74-0DD0FA7DE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3A98E-30E4-4A73-8CC2-1D840C3D16B6}" type="datetimeFigureOut">
              <a:rPr lang="en-US"/>
              <a:pPr>
                <a:defRPr/>
              </a:pPr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7320C-6A0D-4625-81C6-81EB96D2F2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DFF29-6311-413D-858A-2DABE34929F3}" type="datetimeFigureOut">
              <a:rPr lang="en-US"/>
              <a:pPr>
                <a:defRPr/>
              </a:pPr>
              <a:t>8/28/2011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11D1-DF88-48EE-86B0-6CE4A265D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42B20-0F14-4C0B-930F-A40E2FF809E6}" type="datetimeFigureOut">
              <a:rPr lang="en-US"/>
              <a:pPr>
                <a:defRPr/>
              </a:pPr>
              <a:t>8/28/2011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DDFD3-8E14-40D6-A3F5-F39BBA145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51F28-88B2-487A-9F10-AA0DCE27E1DE}" type="datetimeFigureOut">
              <a:rPr lang="en-US"/>
              <a:pPr>
                <a:defRPr/>
              </a:pPr>
              <a:t>8/28/2011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479AD-8E35-4124-938E-4CD482D94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D7D6C-F157-4249-94B3-6C7C7E79331A}" type="datetimeFigureOut">
              <a:rPr lang="en-US"/>
              <a:pPr>
                <a:defRPr/>
              </a:pPr>
              <a:t>8/28/2011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9CB54-A6C1-4787-B3F8-C85BAA0F2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2244F-567A-4BBE-8480-C780BF2772A1}" type="datetimeFigureOut">
              <a:rPr lang="en-US"/>
              <a:pPr>
                <a:defRPr/>
              </a:pPr>
              <a:t>8/28/2011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9B1AF-0641-4DFA-9C8D-56F185A51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2CB22-AD7C-4F67-A331-2D314BE1B43D}" type="datetimeFigureOut">
              <a:rPr lang="en-US"/>
              <a:pPr>
                <a:defRPr/>
              </a:pPr>
              <a:t>8/28/2011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640F7-EECA-4B55-B675-16DD57558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C1594-244C-44FA-ACCC-CD2C9406EA2A}" type="datetimeFigureOut">
              <a:rPr lang="en-US"/>
              <a:pPr>
                <a:defRPr/>
              </a:pPr>
              <a:t>8/28/2011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5499F-84AC-4270-99A3-EC3AB0037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8AC89-1028-4C98-9F12-FBBD52828343}" type="datetimeFigureOut">
              <a:rPr lang="en-US"/>
              <a:pPr>
                <a:defRPr/>
              </a:pPr>
              <a:t>8/28/2011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00C46-829F-4614-AF25-7D6954C72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D47C83-7010-4FA4-9935-D0E7E01B083B}" type="datetimeFigureOut">
              <a:rPr lang="en-US"/>
              <a:pPr>
                <a:defRPr/>
              </a:pPr>
              <a:t>8/28/2011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7EC18F-C638-49A9-B4FA-04CC618A3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2" r:id="rId4"/>
    <p:sldLayoutId id="2147483866" r:id="rId5"/>
    <p:sldLayoutId id="2147483861" r:id="rId6"/>
    <p:sldLayoutId id="2147483867" r:id="rId7"/>
    <p:sldLayoutId id="2147483868" r:id="rId8"/>
    <p:sldLayoutId id="2147483869" r:id="rId9"/>
    <p:sldLayoutId id="2147483860" r:id="rId10"/>
    <p:sldLayoutId id="21474838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1"/>
            <a:ext cx="8229600" cy="12954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900" dirty="0" smtClean="0">
                <a:solidFill>
                  <a:schemeClr val="accent1">
                    <a:lumMod val="50000"/>
                  </a:schemeClr>
                </a:solidFill>
              </a:rPr>
              <a:t>Comparing Living Things</a:t>
            </a:r>
            <a:br>
              <a:rPr lang="en-US" sz="39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9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39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900" dirty="0" smtClean="0">
                <a:solidFill>
                  <a:schemeClr val="accent1">
                    <a:lumMod val="50000"/>
                  </a:schemeClr>
                </a:solidFill>
              </a:rPr>
              <a:t>Lesson 1: Is It Living Or Nonliving</a:t>
            </a:r>
            <a:r>
              <a:rPr lang="en-US" sz="3500" dirty="0" smtClean="0"/>
              <a:t>?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124200"/>
            <a:ext cx="7772400" cy="3124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sz="3900" b="1" dirty="0" smtClean="0"/>
          </a:p>
        </p:txBody>
      </p:sp>
      <p:pic>
        <p:nvPicPr>
          <p:cNvPr id="10244" name="Picture 4" descr="C:\Documents and Settings\Nivea Alvarez\Temporary Internet Files\Content.IE5\YPFIIK9Z\MPj0407347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57825" y="3686175"/>
            <a:ext cx="25717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6" descr="C:\Documents and Settings\Nivea Alvarez\Temporary Internet Files\Content.IE5\KPJSRT1Z\MPj0438601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733800"/>
            <a:ext cx="30861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500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Life Processes</a:t>
            </a:r>
            <a:endParaRPr lang="en-US" sz="4500" dirty="0">
              <a:solidFill>
                <a:schemeClr val="accent1">
                  <a:lumMod val="50000"/>
                </a:schemeClr>
              </a:solidFill>
              <a:cs typeface="Aharoni" pitchFamily="2" charset="-79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191000" cy="4724400"/>
          </a:xfrm>
        </p:spPr>
        <p:txBody>
          <a:bodyPr>
            <a:normAutofit fontScale="92500"/>
          </a:bodyPr>
          <a:lstStyle/>
          <a:p>
            <a:pPr marL="514350" indent="-51435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200" b="1" dirty="0" smtClean="0">
                <a:solidFill>
                  <a:srgbClr val="205E27"/>
                </a:solidFill>
                <a:cs typeface="Aharoni" pitchFamily="2" charset="-79"/>
              </a:rPr>
              <a:t>All Living Organisms: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endParaRPr lang="en-US" sz="2500" b="1" dirty="0" smtClean="0">
              <a:cs typeface="Aharoni" pitchFamily="2" charset="-79"/>
            </a:endParaRP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Get energy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Use energy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Get rid of waste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Reproduce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Grow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US" sz="3500" b="1" dirty="0" smtClean="0">
                <a:solidFill>
                  <a:schemeClr val="accent1">
                    <a:lumMod val="50000"/>
                  </a:schemeClr>
                </a:solidFill>
                <a:cs typeface="Aharoni" pitchFamily="2" charset="-79"/>
              </a:rPr>
              <a:t>Respond to change</a:t>
            </a:r>
            <a:endParaRPr lang="en-US" sz="3500" b="1" dirty="0">
              <a:solidFill>
                <a:schemeClr val="accent1">
                  <a:lumMod val="50000"/>
                </a:schemeClr>
              </a:solidFill>
              <a:cs typeface="Aharoni" pitchFamily="2" charset="-79"/>
            </a:endParaRPr>
          </a:p>
        </p:txBody>
      </p:sp>
      <p:pic>
        <p:nvPicPr>
          <p:cNvPr id="11268" name="Picture 2" descr="C:\Documents and Settings\Nivea Alvarez\Temporary Internet Files\Content.IE5\L79VPJ0E\MPj0439270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876800"/>
            <a:ext cx="2743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219200"/>
            <a:ext cx="17526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6" descr="C:\Documents and Settings\Nivea Alvarez\Temporary Internet Files\Content.IE5\UWZFC23N\MPj0442471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3048000"/>
            <a:ext cx="24384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Compare and Contrast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2819400" cy="4724400"/>
          </a:xfrm>
        </p:spPr>
        <p:txBody>
          <a:bodyPr/>
          <a:lstStyle/>
          <a:p>
            <a:r>
              <a:rPr lang="en-US" b="1" smtClean="0"/>
              <a:t>compare</a:t>
            </a:r>
            <a:r>
              <a:rPr lang="en-US" smtClean="0"/>
              <a:t>: to point out how things are alike and how things are different</a:t>
            </a:r>
          </a:p>
          <a:p>
            <a:r>
              <a:rPr lang="en-US" b="1" smtClean="0"/>
              <a:t>contrast</a:t>
            </a:r>
            <a:r>
              <a:rPr lang="en-US" smtClean="0"/>
              <a:t>: show differences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3352800" y="1143000"/>
          <a:ext cx="5486400" cy="5869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285999"/>
                <a:gridCol w="1828801"/>
              </a:tblGrid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Life Process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Bird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Plane</a:t>
                      </a:r>
                      <a:endParaRPr lang="en-US" sz="2200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Get energy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Eating fruits, insects, &amp; seeds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burns fuel but needs humans to get fuel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Use energy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Flying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&amp; 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Flying,</a:t>
                      </a:r>
                      <a:r>
                        <a:rPr lang="en-US" baseline="0" dirty="0" smtClean="0"/>
                        <a:t> using air conditioning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Get rid of waste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Waste is produced after food is broken</a:t>
                      </a:r>
                      <a:r>
                        <a:rPr lang="en-US" baseline="0" dirty="0" smtClean="0"/>
                        <a:t> down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Released through exhaust gas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reproduce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Lays eggs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Cannot reproduce</a:t>
                      </a:r>
                      <a:endParaRPr lang="en-US" dirty="0"/>
                    </a:p>
                  </a:txBody>
                  <a:tcPr/>
                </a:tc>
              </a:tr>
              <a:tr h="69668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grow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Develops by</a:t>
                      </a:r>
                      <a:r>
                        <a:rPr lang="en-US" baseline="0" dirty="0" smtClean="0"/>
                        <a:t> eating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Cannot grow</a:t>
                      </a:r>
                      <a:endParaRPr lang="en-US" dirty="0"/>
                    </a:p>
                  </a:txBody>
                  <a:tcPr/>
                </a:tc>
              </a:tr>
              <a:tr h="39188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Respond to change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Migrating during seasonal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Instruments</a:t>
                      </a:r>
                      <a:r>
                        <a:rPr lang="en-US" baseline="0" dirty="0" smtClean="0"/>
                        <a:t> monitor changes but pilot controls direction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Living or nonliving?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u="sng" smtClean="0"/>
              <a:t>virus</a:t>
            </a:r>
            <a:r>
              <a:rPr lang="en-US" smtClean="0"/>
              <a:t>: a tiny particle that can reproduce only in the cells in living things</a:t>
            </a:r>
          </a:p>
          <a:p>
            <a:endParaRPr lang="en-US" smtClean="0"/>
          </a:p>
          <a:p>
            <a:r>
              <a:rPr lang="en-US" b="1" u="sng" smtClean="0"/>
              <a:t>bacteria</a:t>
            </a:r>
            <a:r>
              <a:rPr lang="en-US" smtClean="0"/>
              <a:t>: carry out all the life processes. Tiny one-celled organism that can cause disease</a:t>
            </a:r>
          </a:p>
        </p:txBody>
      </p:sp>
      <p:pic>
        <p:nvPicPr>
          <p:cNvPr id="1331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05400" y="1371600"/>
            <a:ext cx="2743200" cy="2057400"/>
          </a:xfrm>
        </p:spPr>
      </p:pic>
      <p:pic>
        <p:nvPicPr>
          <p:cNvPr id="1331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962400"/>
            <a:ext cx="2790825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Cells… the smallest unit of life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2895600"/>
          </a:xfrm>
        </p:spPr>
        <p:txBody>
          <a:bodyPr/>
          <a:lstStyle/>
          <a:p>
            <a:r>
              <a:rPr lang="en-US" b="1" smtClean="0"/>
              <a:t>cell</a:t>
            </a:r>
            <a:r>
              <a:rPr lang="en-US" smtClean="0"/>
              <a:t>: the basic unit of a living organism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	* 50 to 100 animal cells can fit inside the millimeter space of a ruler!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sp>
        <p:nvSpPr>
          <p:cNvPr id="1434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smtClean="0"/>
              <a:t>single-celled</a:t>
            </a:r>
          </a:p>
          <a:p>
            <a:pPr lvl="1"/>
            <a:r>
              <a:rPr lang="en-US" smtClean="0"/>
              <a:t>ameba</a:t>
            </a:r>
          </a:p>
          <a:p>
            <a:pPr lvl="1"/>
            <a:r>
              <a:rPr lang="en-US" smtClean="0"/>
              <a:t>bacteria</a:t>
            </a:r>
          </a:p>
          <a:p>
            <a:endParaRPr lang="en-US" smtClean="0"/>
          </a:p>
          <a:p>
            <a:r>
              <a:rPr lang="en-US" b="1" smtClean="0"/>
              <a:t>many celled</a:t>
            </a:r>
          </a:p>
          <a:p>
            <a:pPr lvl="1"/>
            <a:r>
              <a:rPr lang="en-US" smtClean="0"/>
              <a:t>Jellyfish</a:t>
            </a:r>
          </a:p>
          <a:p>
            <a:pPr lvl="1"/>
            <a:r>
              <a:rPr lang="en-US" smtClean="0"/>
              <a:t>us!</a:t>
            </a:r>
          </a:p>
        </p:txBody>
      </p:sp>
      <p:pic>
        <p:nvPicPr>
          <p:cNvPr id="1434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495800"/>
            <a:ext cx="13716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267200"/>
            <a:ext cx="15049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 Kinds of Cells…		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3429000"/>
            <a:ext cx="4191000" cy="25146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b="1" u="sng" smtClean="0"/>
              <a:t>Animal Cell</a:t>
            </a:r>
            <a:r>
              <a:rPr lang="en-US" u="sng" smtClean="0"/>
              <a:t>	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cell membrane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nucleus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Cytoplasm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536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429000"/>
            <a:ext cx="4343400" cy="320040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b="1" u="sng" smtClean="0"/>
              <a:t>Plant Cell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cell membrane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nucleus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cytoplasm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cell wall</a:t>
            </a:r>
          </a:p>
          <a:p>
            <a:pPr>
              <a:buFont typeface="Wingdings 2" pitchFamily="18" charset="2"/>
              <a:buNone/>
            </a:pPr>
            <a:r>
              <a:rPr lang="en-US" smtClean="0"/>
              <a:t>chloroplast</a:t>
            </a:r>
          </a:p>
          <a:p>
            <a:pPr>
              <a:buFont typeface="Wingdings 2" pitchFamily="18" charset="2"/>
              <a:buNone/>
            </a:pPr>
            <a:endParaRPr lang="en-US" b="1" smtClean="0"/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381000" y="1371600"/>
            <a:ext cx="838200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>
                <a:latin typeface="Franklin Gothic Book" pitchFamily="34" charset="0"/>
                <a:cs typeface="Aharoni" pitchFamily="2" charset="-79"/>
              </a:rPr>
              <a:t>cell membrane</a:t>
            </a:r>
            <a:r>
              <a:rPr lang="en-US" sz="2000">
                <a:latin typeface="Franklin Gothic Book" pitchFamily="34" charset="0"/>
                <a:cs typeface="Aharoni" pitchFamily="2" charset="-79"/>
              </a:rPr>
              <a:t>: a thin layer that makes up the outside of the cell and    controls what enters and leaves it</a:t>
            </a:r>
          </a:p>
          <a:p>
            <a:r>
              <a:rPr lang="en-US" sz="2000" b="1" u="sng">
                <a:latin typeface="Franklin Gothic Book" pitchFamily="34" charset="0"/>
                <a:cs typeface="Aharoni" pitchFamily="2" charset="-79"/>
              </a:rPr>
              <a:t>nucleus</a:t>
            </a:r>
            <a:r>
              <a:rPr lang="en-US" sz="2000">
                <a:latin typeface="Franklin Gothic Book" pitchFamily="34" charset="0"/>
                <a:cs typeface="Aharoni" pitchFamily="2" charset="-79"/>
              </a:rPr>
              <a:t>: the cell part that controls the cell’s activity</a:t>
            </a:r>
          </a:p>
          <a:p>
            <a:r>
              <a:rPr lang="en-US" sz="2000" b="1" u="sng">
                <a:latin typeface="Franklin Gothic Book" pitchFamily="34" charset="0"/>
                <a:cs typeface="Aharoni" pitchFamily="2" charset="-79"/>
              </a:rPr>
              <a:t>cytoplasm</a:t>
            </a:r>
            <a:r>
              <a:rPr lang="en-US" sz="2000">
                <a:latin typeface="Franklin Gothic Book" pitchFamily="34" charset="0"/>
                <a:cs typeface="Aharoni" pitchFamily="2" charset="-79"/>
              </a:rPr>
              <a:t>: jellylike material that fills most of a cell</a:t>
            </a:r>
          </a:p>
          <a:p>
            <a:r>
              <a:rPr lang="en-US" sz="2000" b="1" u="sng">
                <a:latin typeface="Franklin Gothic Book" pitchFamily="34" charset="0"/>
                <a:cs typeface="Aharoni" pitchFamily="2" charset="-79"/>
              </a:rPr>
              <a:t>cell wall</a:t>
            </a:r>
            <a:r>
              <a:rPr lang="en-US" sz="2000">
                <a:latin typeface="Franklin Gothic Book" pitchFamily="34" charset="0"/>
                <a:cs typeface="Aharoni" pitchFamily="2" charset="-79"/>
              </a:rPr>
              <a:t>: a stiff outer layer that helps keep plant cells firm</a:t>
            </a:r>
          </a:p>
          <a:p>
            <a:r>
              <a:rPr lang="en-US" sz="2000" b="1" u="sng">
                <a:latin typeface="Franklin Gothic Book" pitchFamily="34" charset="0"/>
                <a:cs typeface="Aharoni" pitchFamily="2" charset="-79"/>
              </a:rPr>
              <a:t>chloroplast</a:t>
            </a:r>
            <a:r>
              <a:rPr lang="en-US" sz="2000">
                <a:latin typeface="Franklin Gothic Book" pitchFamily="34" charset="0"/>
                <a:cs typeface="Aharoni" pitchFamily="2" charset="-79"/>
              </a:rPr>
              <a:t>:  the green cell part in plant cells that traps and uses energy</a:t>
            </a:r>
          </a:p>
          <a:p>
            <a:endParaRPr lang="en-US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Tissues, Organs, and Systems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500" b="1" smtClean="0"/>
              <a:t>You are full of cells!</a:t>
            </a:r>
            <a:r>
              <a:rPr lang="en-US" smtClean="0"/>
              <a:t>	</a:t>
            </a:r>
          </a:p>
          <a:p>
            <a:pPr lvl="1"/>
            <a:r>
              <a:rPr lang="en-US" sz="3000" b="1" smtClean="0"/>
              <a:t>Nerve cells</a:t>
            </a:r>
          </a:p>
          <a:p>
            <a:pPr lvl="1"/>
            <a:r>
              <a:rPr lang="en-US" sz="3000" b="1" smtClean="0"/>
              <a:t>Red blood cells</a:t>
            </a:r>
          </a:p>
          <a:p>
            <a:pPr lvl="1"/>
            <a:r>
              <a:rPr lang="en-US" sz="3000" b="1" smtClean="0"/>
              <a:t>Skin cells</a:t>
            </a:r>
          </a:p>
          <a:p>
            <a:pPr lvl="1"/>
            <a:r>
              <a:rPr lang="en-US" sz="3000" b="1" smtClean="0"/>
              <a:t>Heart muscle cells</a:t>
            </a:r>
          </a:p>
          <a:p>
            <a:pPr lvl="1"/>
            <a:r>
              <a:rPr lang="en-US" sz="3000" b="1" smtClean="0"/>
              <a:t>Skin cells</a:t>
            </a:r>
          </a:p>
          <a:p>
            <a:pPr lvl="1"/>
            <a:r>
              <a:rPr lang="en-US" sz="3000" b="1" smtClean="0"/>
              <a:t>Brain cells</a:t>
            </a:r>
          </a:p>
        </p:txBody>
      </p:sp>
      <p:pic>
        <p:nvPicPr>
          <p:cNvPr id="16388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239000" y="152400"/>
            <a:ext cx="1524000" cy="1577975"/>
          </a:xfrm>
        </p:spPr>
      </p:pic>
      <p:sp>
        <p:nvSpPr>
          <p:cNvPr id="7" name="TextBox 6"/>
          <p:cNvSpPr txBox="1"/>
          <p:nvPr/>
        </p:nvSpPr>
        <p:spPr>
          <a:xfrm>
            <a:off x="5410200" y="2590800"/>
            <a:ext cx="3124200" cy="4708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haroni" pitchFamily="2" charset="-79"/>
              </a:rPr>
              <a:t>Cells have  different jobs and work together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haroni" pitchFamily="2" charset="-79"/>
              </a:rPr>
              <a:t>	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haroni" pitchFamily="2" charset="-79"/>
              </a:rPr>
              <a:t>- your heart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+mn-lt"/>
              <a:cs typeface="Aharoni" pitchFamily="2" charset="-79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haroni" pitchFamily="2" charset="-79"/>
              </a:rPr>
              <a:t>muscle 	cells contract and 	relax together to 	help you pump 	blood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accent2">
                  <a:lumMod val="50000"/>
                </a:schemeClr>
              </a:solidFill>
              <a:latin typeface="+mn-lt"/>
              <a:cs typeface="Aharoni" pitchFamily="2" charset="-79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haroni" pitchFamily="2" charset="-79"/>
              </a:rPr>
              <a:t>Special shapes help them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haroni" pitchFamily="2" charset="-79"/>
              </a:rPr>
              <a:t>	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Aharoni" pitchFamily="2" charset="-79"/>
              </a:rPr>
              <a:t>- skin cells are    	square shaped to 	cover your body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accent2">
                  <a:lumMod val="50000"/>
                </a:schemeClr>
              </a:solidFill>
              <a:latin typeface="+mn-lt"/>
              <a:cs typeface="Aharoni" pitchFamily="2" charset="-79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accent2">
                  <a:lumMod val="50000"/>
                </a:schemeClr>
              </a:solidFill>
              <a:latin typeface="+mn-lt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Check for Understanding…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Franklin Gothic Medium" pitchFamily="34" charset="0"/>
              <a:buAutoNum type="arabicPeriod"/>
            </a:pPr>
            <a:r>
              <a:rPr lang="en-US" sz="3200" smtClean="0"/>
              <a:t>What are the processes of life?</a:t>
            </a:r>
          </a:p>
          <a:p>
            <a:pPr marL="514350" indent="-514350">
              <a:buFont typeface="Franklin Gothic Medium" pitchFamily="34" charset="0"/>
              <a:buAutoNum type="arabicPeriod"/>
            </a:pPr>
            <a:r>
              <a:rPr lang="en-US" sz="3200" smtClean="0"/>
              <a:t>What are cells?</a:t>
            </a:r>
          </a:p>
          <a:p>
            <a:pPr marL="514350" indent="-514350">
              <a:buFont typeface="Franklin Gothic Medium" pitchFamily="34" charset="0"/>
              <a:buAutoNum type="arabicPeriod"/>
            </a:pPr>
            <a:r>
              <a:rPr lang="en-US" sz="3200" smtClean="0"/>
              <a:t>What are tissues, organs, and systems?</a:t>
            </a:r>
          </a:p>
          <a:p>
            <a:pPr marL="514350" indent="-514350">
              <a:buFont typeface="Franklin Gothic Medium" pitchFamily="34" charset="0"/>
              <a:buAutoNum type="arabicPeriod"/>
            </a:pPr>
            <a:r>
              <a:rPr lang="en-US" sz="3200" b="1" smtClean="0"/>
              <a:t>Compare and Contrast </a:t>
            </a:r>
            <a:r>
              <a:rPr lang="en-US" sz="3200" smtClean="0"/>
              <a:t>living and nonliving things.</a:t>
            </a:r>
          </a:p>
        </p:txBody>
      </p:sp>
      <p:pic>
        <p:nvPicPr>
          <p:cNvPr id="1741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315200" y="0"/>
            <a:ext cx="1828800" cy="175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111</TotalTime>
  <Words>309</Words>
  <Application>Microsoft Office PowerPoint</Application>
  <PresentationFormat>On-screen Show (4:3)</PresentationFormat>
  <Paragraphs>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Franklin Gothic Book</vt:lpstr>
      <vt:lpstr>Arial</vt:lpstr>
      <vt:lpstr>Franklin Gothic Medium</vt:lpstr>
      <vt:lpstr>Wingdings 2</vt:lpstr>
      <vt:lpstr>Calibri</vt:lpstr>
      <vt:lpstr>Aharoni</vt:lpstr>
      <vt:lpstr>Trek</vt:lpstr>
      <vt:lpstr>Comparing Living Things  Lesson 1: Is It Living Or Nonliving?</vt:lpstr>
      <vt:lpstr>Life Processes</vt:lpstr>
      <vt:lpstr>Compare and Contrast</vt:lpstr>
      <vt:lpstr>Living or nonliving?</vt:lpstr>
      <vt:lpstr>Cells… the smallest unit of life</vt:lpstr>
      <vt:lpstr>2 Kinds of Cells…  </vt:lpstr>
      <vt:lpstr>Tissues, Organs, and Systems</vt:lpstr>
      <vt:lpstr>Check for Understanding…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Living Things  Lesson 1: Is It Living Or Nonliving?</dc:title>
  <dc:creator>Muse</dc:creator>
  <cp:lastModifiedBy>NIVEA ALVAREZ</cp:lastModifiedBy>
  <cp:revision>1</cp:revision>
  <dcterms:created xsi:type="dcterms:W3CDTF">2009-09-11T05:56:01Z</dcterms:created>
  <dcterms:modified xsi:type="dcterms:W3CDTF">2011-08-28T23:34:47Z</dcterms:modified>
</cp:coreProperties>
</file>